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ls" ContentType="application/vnd.ms-exce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8" r:id="rId13"/>
    <p:sldId id="266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63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5CC04022-A50C-4246-AFB3-A2A3E0EBB8F0}" type="datetimeFigureOut">
              <a:rPr lang="ru-RU"/>
              <a:pPr>
                <a:defRPr/>
              </a:pPr>
              <a:t>07.02.2014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53FA4254-99A2-49A0-A460-8EAF9669ED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4770F6-7DF4-4A19-8F65-9C2A00382BB1}" type="datetimeFigureOut">
              <a:rPr lang="ru-RU"/>
              <a:pPr>
                <a:defRPr/>
              </a:pPr>
              <a:t>07.02.2014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7C9ACE-2725-47B8-A0FE-A51C01F7B9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42EE6C-DC3F-486E-BD0A-84FF4185210D}" type="datetimeFigureOut">
              <a:rPr lang="ru-RU"/>
              <a:pPr>
                <a:defRPr/>
              </a:pPr>
              <a:t>07.02.2014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1B82DF-9A91-47BB-82E6-16386D6106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C00A63-D7EC-4A00-B76D-3EAE2A66D480}" type="datetimeFigureOut">
              <a:rPr lang="ru-RU"/>
              <a:pPr>
                <a:defRPr/>
              </a:pPr>
              <a:t>07.02.2014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307EFF-7B5B-438A-82A6-2D014FA16B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C77153-9E23-4A72-8E0C-FA1980274A69}" type="datetimeFigureOut">
              <a:rPr lang="ru-RU"/>
              <a:pPr>
                <a:defRPr/>
              </a:pPr>
              <a:t>07.02.2014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22D053-97B1-46CF-8EBD-8B0CED703A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C1E55F-C7D3-4E8B-BD92-35C325C9D94A}" type="datetimeFigureOut">
              <a:rPr lang="ru-RU"/>
              <a:pPr>
                <a:defRPr/>
              </a:pPr>
              <a:t>07.02.2014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03E54F-BF4D-491C-9A41-797B0D738D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1DEDDA-9D64-4248-AB3E-C93A4F4AD419}" type="datetimeFigureOut">
              <a:rPr lang="ru-RU"/>
              <a:pPr>
                <a:defRPr/>
              </a:pPr>
              <a:t>07.02.2014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93624-1368-41E8-B307-64BD5BC2F7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2AE33B-609F-4517-B8ED-61A6D3147C6A}" type="datetimeFigureOut">
              <a:rPr lang="ru-RU"/>
              <a:pPr>
                <a:defRPr/>
              </a:pPr>
              <a:t>07.02.2014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0A5B40-06DD-48D2-998B-3C10C2EC3B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7423E9-CC3E-42B0-8503-FB37A6CA4BE9}" type="datetimeFigureOut">
              <a:rPr lang="ru-RU"/>
              <a:pPr>
                <a:defRPr/>
              </a:pPr>
              <a:t>07.02.2014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7D7067-CD6D-4561-AE5D-678494EDD5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C0CA77-11EB-4493-A764-7AB8F0B5A6E9}" type="datetimeFigureOut">
              <a:rPr lang="ru-RU"/>
              <a:pPr>
                <a:defRPr/>
              </a:pPr>
              <a:t>07.02.2014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38EAB2-C938-4522-BEF8-7D6D84D04B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9B861-F7B4-4D70-A954-B8A36EAF1316}" type="datetimeFigureOut">
              <a:rPr lang="ru-RU"/>
              <a:pPr>
                <a:defRPr/>
              </a:pPr>
              <a:t>07.02.2014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B94F84-DFE2-45BA-A44E-F1CF27C7CA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FE7E8C-B208-48AC-8C47-6CAD4AC8A4B5}" type="datetimeFigureOut">
              <a:rPr lang="ru-RU"/>
              <a:pPr>
                <a:defRPr/>
              </a:pPr>
              <a:t>07.02.2014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247A02-A185-44BF-96E4-66FB1B28C0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051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7764389-CE04-48B2-A72E-27B99EAD14AC}" type="datetimeFigureOut">
              <a:rPr lang="ru-RU"/>
              <a:pPr>
                <a:defRPr/>
              </a:pPr>
              <a:t>07.02.2014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7ABA42E-FC3F-4388-B163-10D14461B0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55" r:id="rId3"/>
    <p:sldLayoutId id="2147483747" r:id="rId4"/>
    <p:sldLayoutId id="2147483748" r:id="rId5"/>
    <p:sldLayoutId id="2147483749" r:id="rId6"/>
    <p:sldLayoutId id="2147483750" r:id="rId7"/>
    <p:sldLayoutId id="2147483751" r:id="rId8"/>
    <p:sldLayoutId id="2147483752" r:id="rId9"/>
    <p:sldLayoutId id="2147483753" r:id="rId10"/>
    <p:sldLayoutId id="214748375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9pPr>
    </p:titleStyle>
    <p:bodyStyle>
      <a:lvl1pPr marL="547688" indent="-411163" algn="l" rtl="0" eaLnBrk="0" fontAlgn="base" hangingPunct="0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Microsoft_Office_Excel1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1"/>
          <p:cNvSpPr txBox="1">
            <a:spLocks noChangeArrowheads="1"/>
          </p:cNvSpPr>
          <p:nvPr/>
        </p:nvSpPr>
        <p:spPr bwMode="auto">
          <a:xfrm>
            <a:off x="539750" y="404813"/>
            <a:ext cx="82804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rgbClr val="FFC000"/>
                </a:solidFill>
                <a:latin typeface="Times New Roman" pitchFamily="18" charset="0"/>
              </a:rPr>
              <a:t>МДОУ детский сад № 1 «Гнёздышко»</a:t>
            </a:r>
            <a:r>
              <a:rPr lang="ru-RU" sz="3600">
                <a:solidFill>
                  <a:srgbClr val="FFC000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95288" y="1557338"/>
            <a:ext cx="8172450" cy="1568450"/>
          </a:xfrm>
          <a:prstGeom prst="rect">
            <a:avLst/>
          </a:prstGeom>
          <a:noFill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solidFill>
                  <a:srgbClr val="FFC000"/>
                </a:solidFill>
                <a:latin typeface="+mn-lt"/>
                <a:cs typeface="+mn-cs"/>
              </a:rPr>
              <a:t>Адаптация детей в группе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solidFill>
                  <a:srgbClr val="FFC000"/>
                </a:solidFill>
                <a:latin typeface="+mn-lt"/>
                <a:cs typeface="+mn-cs"/>
              </a:rPr>
              <a:t>раннего возраста</a:t>
            </a:r>
          </a:p>
        </p:txBody>
      </p:sp>
      <p:sp>
        <p:nvSpPr>
          <p:cNvPr id="4100" name="TextBox 3"/>
          <p:cNvSpPr txBox="1">
            <a:spLocks noChangeArrowheads="1"/>
          </p:cNvSpPr>
          <p:nvPr/>
        </p:nvSpPr>
        <p:spPr bwMode="auto">
          <a:xfrm>
            <a:off x="4787900" y="3644900"/>
            <a:ext cx="3960813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solidFill>
                  <a:srgbClr val="FFC000"/>
                </a:solidFill>
                <a:latin typeface="Times New Roman" pitchFamily="18" charset="0"/>
              </a:rPr>
              <a:t>Подготовила: </a:t>
            </a:r>
          </a:p>
          <a:p>
            <a:r>
              <a:rPr lang="ru-RU" sz="3600">
                <a:solidFill>
                  <a:srgbClr val="FFC000"/>
                </a:solidFill>
                <a:latin typeface="Times New Roman" pitchFamily="18" charset="0"/>
              </a:rPr>
              <a:t>воспитатель </a:t>
            </a:r>
          </a:p>
          <a:p>
            <a:r>
              <a:rPr lang="ru-RU" sz="3600">
                <a:solidFill>
                  <a:srgbClr val="FFC000"/>
                </a:solidFill>
                <a:latin typeface="Times New Roman" pitchFamily="18" charset="0"/>
              </a:rPr>
              <a:t>Рыбкина О.В.</a:t>
            </a:r>
          </a:p>
        </p:txBody>
      </p:sp>
      <p:sp>
        <p:nvSpPr>
          <p:cNvPr id="4101" name="TextBox 4"/>
          <p:cNvSpPr txBox="1">
            <a:spLocks noChangeArrowheads="1"/>
          </p:cNvSpPr>
          <p:nvPr/>
        </p:nvSpPr>
        <p:spPr bwMode="auto">
          <a:xfrm>
            <a:off x="3059113" y="5876925"/>
            <a:ext cx="23050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rgbClr val="FFC000"/>
                </a:solidFill>
                <a:latin typeface="Times New Roman" pitchFamily="18" charset="0"/>
              </a:rPr>
              <a:t>2013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Box 1"/>
          <p:cNvSpPr txBox="1">
            <a:spLocks noChangeArrowheads="1"/>
          </p:cNvSpPr>
          <p:nvPr/>
        </p:nvSpPr>
        <p:spPr bwMode="auto">
          <a:xfrm>
            <a:off x="1835150" y="0"/>
            <a:ext cx="554513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>
                <a:solidFill>
                  <a:srgbClr val="FFC000"/>
                </a:solidFill>
                <a:latin typeface="Times New Roman" pitchFamily="18" charset="0"/>
              </a:rPr>
              <a:t>Осеннее развлечение</a:t>
            </a:r>
          </a:p>
        </p:txBody>
      </p:sp>
      <p:pic>
        <p:nvPicPr>
          <p:cNvPr id="12291" name="Picture 3" descr="D:\фото и видио детский сад\фото 2012-2013\I младшая\день матери\DSC0029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82575" y="-2795588"/>
            <a:ext cx="3546475" cy="266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2" name="Picture 6" descr="G:\сайт осень\DSC0014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765175"/>
            <a:ext cx="3840162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Picture 2" descr="D:\фото и видио детский сад\фото 2012-2013\осеннее развлечение I и II мл. гр\DSC0015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5963" y="692150"/>
            <a:ext cx="2636837" cy="260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4" name="Picture 4" descr="D:\фото и видио детский сад\фото 2012-2013\осеннее развлечение I и II мл. гр\DSC0015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59338" y="3644900"/>
            <a:ext cx="3960812" cy="297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5" name="Picture 5" descr="D:\фото и видио детский сад\фото 2012-2013\осеннее развлечение I и II мл. гр\DSC0020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5288" y="3789363"/>
            <a:ext cx="3917950" cy="284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1"/>
          <p:cNvSpPr txBox="1">
            <a:spLocks noChangeArrowheads="1"/>
          </p:cNvSpPr>
          <p:nvPr/>
        </p:nvSpPr>
        <p:spPr bwMode="auto">
          <a:xfrm>
            <a:off x="684213" y="0"/>
            <a:ext cx="864076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>
                <a:solidFill>
                  <a:srgbClr val="FFC000"/>
                </a:solidFill>
                <a:latin typeface="Times New Roman" pitchFamily="18" charset="0"/>
              </a:rPr>
              <a:t>Мы любим наряжаться и танцевать</a:t>
            </a:r>
          </a:p>
        </p:txBody>
      </p:sp>
      <p:pic>
        <p:nvPicPr>
          <p:cNvPr id="13315" name="Picture 2" descr="D:\фото и видио детский сад\фото 2012-2013\I младшая\DSC0037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6100" y="836613"/>
            <a:ext cx="3546475" cy="266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3" descr="D:\фото и видио детский сад\фото 2012-2013\I младшая\DSC00391 (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650" y="773113"/>
            <a:ext cx="2105025" cy="303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4" descr="D:\фото и видио детский сад\фото 2012-2013\I младшая\DSC00387 (2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263" y="3789363"/>
            <a:ext cx="3240087" cy="295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8" name="Picture 5" descr="D:\фото и видио детский сад\фото 2012-2013\I младшая\DSC0038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31913" y="4062413"/>
            <a:ext cx="2592387" cy="2795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Box 1"/>
          <p:cNvSpPr txBox="1">
            <a:spLocks noChangeArrowheads="1"/>
          </p:cNvSpPr>
          <p:nvPr/>
        </p:nvSpPr>
        <p:spPr bwMode="auto">
          <a:xfrm>
            <a:off x="2339975" y="0"/>
            <a:ext cx="45354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>
                <a:solidFill>
                  <a:srgbClr val="FFC000"/>
                </a:solidFill>
                <a:latin typeface="Times New Roman" pitchFamily="18" charset="0"/>
              </a:rPr>
              <a:t>Любимое занятие</a:t>
            </a:r>
          </a:p>
        </p:txBody>
      </p:sp>
      <p:pic>
        <p:nvPicPr>
          <p:cNvPr id="14339" name="Picture 2" descr="D:\фото и видио детский сад\фото 2012-2013\I младшая\DSC0038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765175"/>
            <a:ext cx="3548063" cy="266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3" descr="D:\фото и видио детский сад\фото 2012-2013\I младшая\DSC0054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3800" y="765175"/>
            <a:ext cx="3384550" cy="305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4" descr="D:\фото и видио детский сад\фото 2012-2013\I младшая\DSC0054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288" y="3644900"/>
            <a:ext cx="3302000" cy="303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5" descr="D:\фото и видио детский сад\фото 2012-2013\I младшая\DSC0054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7900" y="4005263"/>
            <a:ext cx="3548063" cy="266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3" descr="G:\2013_03_01\IM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2413" y="0"/>
            <a:ext cx="969962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214313"/>
            <a:ext cx="9332913" cy="526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3200" b="1" u="sng">
                <a:solidFill>
                  <a:srgbClr val="FFC000"/>
                </a:solidFill>
                <a:cs typeface="Times New Roman" pitchFamily="18" charset="0"/>
              </a:rPr>
              <a:t>Адаптация</a:t>
            </a:r>
            <a:r>
              <a:rPr lang="ru-RU" sz="3200" b="1">
                <a:solidFill>
                  <a:srgbClr val="FFC000"/>
                </a:solidFill>
                <a:cs typeface="Times New Roman" pitchFamily="18" charset="0"/>
              </a:rPr>
              <a:t> – </a:t>
            </a:r>
          </a:p>
          <a:p>
            <a:pPr algn="just">
              <a:lnSpc>
                <a:spcPct val="150000"/>
              </a:lnSpc>
            </a:pPr>
            <a:r>
              <a:rPr lang="ru-RU" sz="3200" b="1">
                <a:solidFill>
                  <a:srgbClr val="FFC000"/>
                </a:solidFill>
                <a:cs typeface="Times New Roman" pitchFamily="18" charset="0"/>
              </a:rPr>
              <a:t>это процесс развития приспособительных</a:t>
            </a:r>
          </a:p>
          <a:p>
            <a:pPr algn="just">
              <a:lnSpc>
                <a:spcPct val="150000"/>
              </a:lnSpc>
            </a:pPr>
            <a:r>
              <a:rPr lang="ru-RU" sz="3200" b="1">
                <a:solidFill>
                  <a:srgbClr val="FFC000"/>
                </a:solidFill>
                <a:cs typeface="Times New Roman" pitchFamily="18" charset="0"/>
              </a:rPr>
              <a:t> реакций организма в ответ на новые для </a:t>
            </a:r>
          </a:p>
          <a:p>
            <a:pPr algn="just">
              <a:lnSpc>
                <a:spcPct val="150000"/>
              </a:lnSpc>
            </a:pPr>
            <a:r>
              <a:rPr lang="ru-RU" sz="3200" b="1">
                <a:solidFill>
                  <a:srgbClr val="FFC000"/>
                </a:solidFill>
                <a:cs typeface="Times New Roman" pitchFamily="18" charset="0"/>
              </a:rPr>
              <a:t>него условия. </a:t>
            </a:r>
          </a:p>
          <a:p>
            <a:pPr algn="just">
              <a:lnSpc>
                <a:spcPct val="150000"/>
              </a:lnSpc>
            </a:pPr>
            <a:r>
              <a:rPr lang="ru-RU" sz="3200" b="1" u="sng">
                <a:solidFill>
                  <a:srgbClr val="FFC000"/>
                </a:solidFill>
                <a:cs typeface="Times New Roman" pitchFamily="18" charset="0"/>
              </a:rPr>
              <a:t>Целью</a:t>
            </a:r>
            <a:r>
              <a:rPr lang="ru-RU" sz="3200" b="1">
                <a:solidFill>
                  <a:srgbClr val="FFC000"/>
                </a:solidFill>
                <a:cs typeface="Times New Roman" pitchFamily="18" charset="0"/>
              </a:rPr>
              <a:t> этого процесса является адекватное </a:t>
            </a:r>
          </a:p>
          <a:p>
            <a:pPr algn="just">
              <a:lnSpc>
                <a:spcPct val="150000"/>
              </a:lnSpc>
            </a:pPr>
            <a:r>
              <a:rPr lang="ru-RU" sz="3200" b="1">
                <a:solidFill>
                  <a:srgbClr val="FFC000"/>
                </a:solidFill>
                <a:cs typeface="Times New Roman" pitchFamily="18" charset="0"/>
              </a:rPr>
              <a:t>реагирование на колебания разных</a:t>
            </a:r>
          </a:p>
          <a:p>
            <a:pPr algn="just">
              <a:lnSpc>
                <a:spcPct val="150000"/>
              </a:lnSpc>
            </a:pPr>
            <a:r>
              <a:rPr lang="ru-RU" sz="3200" b="1">
                <a:solidFill>
                  <a:srgbClr val="FFC000"/>
                </a:solidFill>
                <a:cs typeface="Times New Roman" pitchFamily="18" charset="0"/>
              </a:rPr>
              <a:t> факторов внешней среды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4"/>
          <p:cNvSpPr txBox="1">
            <a:spLocks noChangeArrowheads="1"/>
          </p:cNvSpPr>
          <p:nvPr/>
        </p:nvSpPr>
        <p:spPr bwMode="auto">
          <a:xfrm>
            <a:off x="2051050" y="0"/>
            <a:ext cx="59055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 b="1">
                <a:solidFill>
                  <a:srgbClr val="FFC000"/>
                </a:solidFill>
                <a:latin typeface="Times New Roman" pitchFamily="18" charset="0"/>
              </a:rPr>
              <a:t>Фазы адаптации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14313" y="620713"/>
            <a:ext cx="8929687" cy="563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FFC000"/>
                </a:solidFill>
                <a:latin typeface="Times New Roman" pitchFamily="18" charset="0"/>
              </a:rPr>
              <a:t> 1. Острая фаза или период дезадаптации – в это время у ребёнка    могут  наблюдаться частые заболевания, нарушение сна, аппетита, не желание ходить в детский сад. Изменяется поведение, могут появляться упрямство, грубость и даже регресс в речевом развитии.</a:t>
            </a:r>
          </a:p>
          <a:p>
            <a:r>
              <a:rPr lang="ru-RU" sz="2800" b="1">
                <a:solidFill>
                  <a:srgbClr val="FFC000"/>
                </a:solidFill>
                <a:latin typeface="Times New Roman" pitchFamily="18" charset="0"/>
              </a:rPr>
              <a:t>2. Собственно адаптация – в этот период ребёнок собственно привыкает к условиям, нормализуется поведение.</a:t>
            </a:r>
          </a:p>
          <a:p>
            <a:r>
              <a:rPr lang="ru-RU" sz="2800" b="1">
                <a:solidFill>
                  <a:srgbClr val="FFC000"/>
                </a:solidFill>
                <a:latin typeface="Times New Roman" pitchFamily="18" charset="0"/>
              </a:rPr>
              <a:t>3. Фаза компенсации – дети начинают вести себя спокойно, с удовольствием ходят в детский сад. Ускоряется темп психических процессов.</a:t>
            </a:r>
          </a:p>
          <a:p>
            <a:endParaRPr lang="ru-RU" sz="240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Times New Roman" pitchFamily="18" charset="0"/>
            </a:endParaRPr>
          </a:p>
        </p:txBody>
      </p:sp>
      <p:graphicFrame>
        <p:nvGraphicFramePr>
          <p:cNvPr id="1026" name="Диаграмма 2"/>
          <p:cNvGraphicFramePr>
            <a:graphicFrameLocks/>
          </p:cNvGraphicFramePr>
          <p:nvPr/>
        </p:nvGraphicFramePr>
        <p:xfrm>
          <a:off x="-50800" y="-50800"/>
          <a:ext cx="9066213" cy="6959600"/>
        </p:xfrm>
        <a:graphic>
          <a:graphicData uri="http://schemas.openxmlformats.org/presentationml/2006/ole">
            <p:oleObj spid="_x0000_s1026" r:id="rId3" imgW="9065538" imgH="6956139" progId="Excel.Chart.8">
              <p:embed/>
            </p:oleObj>
          </a:graphicData>
        </a:graphic>
      </p:graphicFrame>
      <p:sp>
        <p:nvSpPr>
          <p:cNvPr id="1028" name="Rectangle 3"/>
          <p:cNvSpPr>
            <a:spLocks noChangeArrowheads="1"/>
          </p:cNvSpPr>
          <p:nvPr/>
        </p:nvSpPr>
        <p:spPr bwMode="auto">
          <a:xfrm>
            <a:off x="0" y="3667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1"/>
          <p:cNvSpPr txBox="1">
            <a:spLocks noChangeArrowheads="1"/>
          </p:cNvSpPr>
          <p:nvPr/>
        </p:nvSpPr>
        <p:spPr bwMode="auto">
          <a:xfrm>
            <a:off x="1692275" y="0"/>
            <a:ext cx="59753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>
                <a:solidFill>
                  <a:srgbClr val="FFC000"/>
                </a:solidFill>
                <a:latin typeface="Times New Roman" pitchFamily="18" charset="0"/>
              </a:rPr>
              <a:t>Всё расставим по местам</a:t>
            </a:r>
          </a:p>
        </p:txBody>
      </p:sp>
      <p:pic>
        <p:nvPicPr>
          <p:cNvPr id="7171" name="Picture 2" descr="D:\фото и видио детский сад\фото 2012-2013\I младшая\DSC005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765175"/>
            <a:ext cx="3670300" cy="275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3" descr="D:\фото и видио детский сад\фото 2012-2013\I младшая\DSC0055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825" y="692150"/>
            <a:ext cx="3589338" cy="277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3" name="Picture 4" descr="D:\фото и видио детский сад\фото 2012-2013\I младшая\DSC0056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750" y="3860800"/>
            <a:ext cx="3671888" cy="275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4" name="Picture 5" descr="D:\фото и видио детский сад\фото 2012-2013\I младшая\DSC0056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3800" y="3860800"/>
            <a:ext cx="3619500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1"/>
          <p:cNvSpPr txBox="1">
            <a:spLocks noChangeArrowheads="1"/>
          </p:cNvSpPr>
          <p:nvPr/>
        </p:nvSpPr>
        <p:spPr bwMode="auto">
          <a:xfrm>
            <a:off x="468313" y="0"/>
            <a:ext cx="82804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>
                <a:solidFill>
                  <a:srgbClr val="FFC000"/>
                </a:solidFill>
                <a:latin typeface="Times New Roman" pitchFamily="18" charset="0"/>
              </a:rPr>
              <a:t>Рассматривание иллюстраций книг</a:t>
            </a:r>
          </a:p>
        </p:txBody>
      </p:sp>
      <p:pic>
        <p:nvPicPr>
          <p:cNvPr id="8195" name="Picture 2" descr="D:\фото и видио детский сад\фото 2012-2013\I младшая\DSC0009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981075"/>
            <a:ext cx="4321175" cy="324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3" descr="D:\фото и видио детский сад\фото 2012-2013\I младшая\DSC0009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3500438"/>
            <a:ext cx="4187825" cy="314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1"/>
          <p:cNvSpPr txBox="1">
            <a:spLocks noChangeArrowheads="1"/>
          </p:cNvSpPr>
          <p:nvPr/>
        </p:nvSpPr>
        <p:spPr bwMode="auto">
          <a:xfrm>
            <a:off x="1547813" y="260350"/>
            <a:ext cx="64801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>
                <a:solidFill>
                  <a:srgbClr val="FFC000"/>
                </a:solidFill>
                <a:latin typeface="Times New Roman" pitchFamily="18" charset="0"/>
              </a:rPr>
              <a:t>Подвижные игры в группе</a:t>
            </a:r>
          </a:p>
        </p:txBody>
      </p:sp>
      <p:pic>
        <p:nvPicPr>
          <p:cNvPr id="9219" name="Picture 3" descr="D:\фото и видио детский сад\фото 2012-2013\I младшая\DSC0057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1196975"/>
            <a:ext cx="4416425" cy="331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Picture 4" descr="D:\фото и видио детский сад\фото 2012-2013\I младшая\DSC00570 - копия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725" y="3860800"/>
            <a:ext cx="3546475" cy="266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1"/>
          <p:cNvSpPr txBox="1">
            <a:spLocks noChangeArrowheads="1"/>
          </p:cNvSpPr>
          <p:nvPr/>
        </p:nvSpPr>
        <p:spPr bwMode="auto">
          <a:xfrm>
            <a:off x="1403350" y="0"/>
            <a:ext cx="597693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>
                <a:solidFill>
                  <a:srgbClr val="FFC000"/>
                </a:solidFill>
                <a:latin typeface="Times New Roman" pitchFamily="18" charset="0"/>
              </a:rPr>
              <a:t>Одеваемся и раздеваемся</a:t>
            </a:r>
          </a:p>
        </p:txBody>
      </p:sp>
      <p:pic>
        <p:nvPicPr>
          <p:cNvPr id="10243" name="Picture 2" descr="D:\фото и видио детский сад\фото 2012-2013\I младшая\DSC0053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1125538"/>
            <a:ext cx="4033838" cy="302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Picture 3" descr="D:\фото и видио детский сад\фото 2012-2013\I младшая\DSC0053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6100" y="3213100"/>
            <a:ext cx="4511675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1"/>
          <p:cNvSpPr txBox="1">
            <a:spLocks noChangeArrowheads="1"/>
          </p:cNvSpPr>
          <p:nvPr/>
        </p:nvSpPr>
        <p:spPr bwMode="auto">
          <a:xfrm>
            <a:off x="3995738" y="2852738"/>
            <a:ext cx="208915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>
                <a:solidFill>
                  <a:srgbClr val="FFC000"/>
                </a:solidFill>
                <a:latin typeface="Times New Roman" pitchFamily="18" charset="0"/>
              </a:rPr>
              <a:t>Рисуем</a:t>
            </a:r>
          </a:p>
        </p:txBody>
      </p:sp>
      <p:pic>
        <p:nvPicPr>
          <p:cNvPr id="11267" name="Picture 2" descr="D:\фото и видио детский сад\фото 2012-2013\I младшая\DSC0038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188913"/>
            <a:ext cx="3263900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8" name="Picture 3" descr="D:\фото и видио детский сад\фото 2012-2013\I младшая\DSC0039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938" y="333375"/>
            <a:ext cx="2795587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Picture 4" descr="D:\фото и видио детский сад\фото 2012-2013\I младшая\DSC0056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850" y="3500438"/>
            <a:ext cx="3152775" cy="280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0" name="Picture 5" descr="D:\фото и видио детский сад\фото 2012-2013\I младшая\DSC0056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65888" y="1125538"/>
            <a:ext cx="2678112" cy="251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1" name="Picture 6" descr="D:\фото и видио детский сад\фото 2012-2013\I младшая\DSC0056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87900" y="3860800"/>
            <a:ext cx="3548063" cy="266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677</TotalTime>
  <Words>163</Words>
  <Application>Microsoft Office PowerPoint</Application>
  <PresentationFormat>Экран (4:3)</PresentationFormat>
  <Paragraphs>26</Paragraphs>
  <Slides>13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1" baseType="lpstr">
      <vt:lpstr>Arial</vt:lpstr>
      <vt:lpstr>Times New Roman</vt:lpstr>
      <vt:lpstr>Wingdings 2</vt:lpstr>
      <vt:lpstr>Wingdings</vt:lpstr>
      <vt:lpstr>Wingdings 3</vt:lpstr>
      <vt:lpstr>Calibri</vt:lpstr>
      <vt:lpstr>Апекс</vt:lpstr>
      <vt:lpstr>Диаграмма Microsoft Office Excel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1</cp:lastModifiedBy>
  <cp:revision>53</cp:revision>
  <dcterms:created xsi:type="dcterms:W3CDTF">2013-02-28T17:40:55Z</dcterms:created>
  <dcterms:modified xsi:type="dcterms:W3CDTF">2014-02-07T05:41:25Z</dcterms:modified>
</cp:coreProperties>
</file>